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61" r:id="rId3"/>
    <p:sldId id="257" r:id="rId4"/>
    <p:sldId id="314" r:id="rId5"/>
    <p:sldId id="258" r:id="rId6"/>
    <p:sldId id="259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284" r:id="rId22"/>
    <p:sldId id="276" r:id="rId23"/>
    <p:sldId id="316" r:id="rId24"/>
    <p:sldId id="323" r:id="rId25"/>
    <p:sldId id="324" r:id="rId26"/>
    <p:sldId id="275" r:id="rId27"/>
    <p:sldId id="282" r:id="rId28"/>
    <p:sldId id="274" r:id="rId29"/>
    <p:sldId id="269" r:id="rId30"/>
    <p:sldId id="281" r:id="rId31"/>
    <p:sldId id="326" r:id="rId32"/>
    <p:sldId id="278" r:id="rId33"/>
    <p:sldId id="280" r:id="rId34"/>
    <p:sldId id="283" r:id="rId35"/>
    <p:sldId id="279" r:id="rId36"/>
    <p:sldId id="277" r:id="rId37"/>
    <p:sldId id="264" r:id="rId38"/>
    <p:sldId id="285" r:id="rId39"/>
    <p:sldId id="286" r:id="rId40"/>
    <p:sldId id="325" r:id="rId41"/>
    <p:sldId id="287" r:id="rId42"/>
    <p:sldId id="288" r:id="rId43"/>
    <p:sldId id="289" r:id="rId44"/>
    <p:sldId id="320" r:id="rId45"/>
    <p:sldId id="290" r:id="rId46"/>
    <p:sldId id="291" r:id="rId47"/>
    <p:sldId id="292" r:id="rId48"/>
    <p:sldId id="293" r:id="rId49"/>
    <p:sldId id="321" r:id="rId50"/>
    <p:sldId id="295" r:id="rId51"/>
    <p:sldId id="294" r:id="rId52"/>
    <p:sldId id="306" r:id="rId53"/>
    <p:sldId id="327" r:id="rId54"/>
    <p:sldId id="300" r:id="rId55"/>
    <p:sldId id="298" r:id="rId56"/>
    <p:sldId id="299" r:id="rId57"/>
    <p:sldId id="328" r:id="rId58"/>
    <p:sldId id="308" r:id="rId59"/>
    <p:sldId id="301" r:id="rId60"/>
    <p:sldId id="309" r:id="rId61"/>
    <p:sldId id="302" r:id="rId62"/>
    <p:sldId id="305" r:id="rId63"/>
    <p:sldId id="310" r:id="rId64"/>
    <p:sldId id="303" r:id="rId65"/>
    <p:sldId id="304" r:id="rId66"/>
    <p:sldId id="296" r:id="rId67"/>
    <p:sldId id="307" r:id="rId68"/>
    <p:sldId id="311" r:id="rId69"/>
    <p:sldId id="312" r:id="rId70"/>
    <p:sldId id="313" r:id="rId71"/>
    <p:sldId id="322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314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284"/>
            <p14:sldId id="276"/>
            <p14:sldId id="316"/>
            <p14:sldId id="323"/>
            <p14:sldId id="324"/>
            <p14:sldId id="275"/>
            <p14:sldId id="282"/>
            <p14:sldId id="274"/>
            <p14:sldId id="269"/>
            <p14:sldId id="281"/>
            <p14:sldId id="326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325"/>
            <p14:sldId id="287"/>
            <p14:sldId id="288"/>
            <p14:sldId id="289"/>
            <p14:sldId id="320"/>
            <p14:sldId id="290"/>
            <p14:sldId id="291"/>
            <p14:sldId id="292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27"/>
            <p14:sldId id="300"/>
            <p14:sldId id="298"/>
            <p14:sldId id="299"/>
            <p14:sldId id="328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err="1" smtClean="0"/>
              <a:t>efffector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are 21-hydroxylase</a:t>
            </a:r>
          </a:p>
          <a:p>
            <a:r>
              <a:rPr lang="en-US" dirty="0" smtClean="0"/>
              <a:t>Effects</a:t>
            </a:r>
            <a:r>
              <a:rPr lang="en-US" baseline="0" dirty="0" smtClean="0"/>
              <a:t> of CAH on sex steroids</a:t>
            </a:r>
            <a:endParaRPr lang="en-US" dirty="0" smtClean="0"/>
          </a:p>
          <a:p>
            <a:r>
              <a:rPr lang="en-US" dirty="0" smtClean="0"/>
              <a:t>Smaller number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51134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8677" y="4355068"/>
            <a:ext cx="392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</a:t>
            </a:r>
            <a:r>
              <a:rPr lang="en-US" dirty="0" smtClean="0"/>
              <a:t>(liver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CAH 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73213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55788" y="6323013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4000" y="42291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29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7147" y="2997200"/>
            <a:ext cx="648653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7500" y="307975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6400" y="24638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Muscle/Liver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</a:t>
            </a:r>
            <a:r>
              <a:rPr lang="en-US" dirty="0" smtClean="0"/>
              <a:t>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During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5038"/>
              </p:ext>
            </p:extLst>
          </p:nvPr>
        </p:nvGraphicFramePr>
        <p:xfrm>
          <a:off x="330201" y="1397000"/>
          <a:ext cx="8686800" cy="4555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5600"/>
                <a:gridCol w="2895600"/>
                <a:gridCol w="28956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Hormonal</a:t>
                      </a:r>
                      <a:r>
                        <a:rPr lang="en-US" baseline="0" dirty="0" smtClean="0"/>
                        <a:t> Requirements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Prenatal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(9 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Infantile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Juvenile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</a:t>
                      </a:r>
                      <a:r>
                        <a:rPr lang="en-US" baseline="0" dirty="0" smtClean="0"/>
                        <a:t>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</a:t>
                      </a:r>
                      <a:r>
                        <a:rPr lang="en-US" baseline="0" dirty="0" smtClean="0"/>
                        <a:t> Insulin, T3, Vitamin D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Adolescent (Pubertal)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10-14</a:t>
                      </a:r>
                      <a:r>
                        <a:rPr lang="en-US" baseline="0" dirty="0" smtClean="0"/>
                        <a:t> (F)</a:t>
                      </a:r>
                    </a:p>
                    <a:p>
                      <a:r>
                        <a:rPr lang="en-US" baseline="0" dirty="0" smtClean="0"/>
                        <a:t>12-16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 insulin, T3, Vitamin D and Sex Steroids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Puberty –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 limited growth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 and 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46" y="1289050"/>
            <a:ext cx="4526054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8900" y="4971534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GHRH Levels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4600" y="5431472"/>
            <a:ext cx="53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Rudman </a:t>
            </a:r>
            <a:r>
              <a:rPr lang="en-US" dirty="0"/>
              <a:t>D, </a:t>
            </a:r>
            <a:r>
              <a:rPr lang="en-US" dirty="0" err="1"/>
              <a:t>Kutner</a:t>
            </a:r>
            <a:r>
              <a:rPr lang="en-US" dirty="0"/>
              <a:t> MH, Rogers CM, </a:t>
            </a:r>
            <a:r>
              <a:rPr lang="en-US" dirty="0" err="1"/>
              <a:t>Lubin</a:t>
            </a:r>
            <a:r>
              <a:rPr lang="en-US" dirty="0"/>
              <a:t> MF, Fleming G a., et al. (1981) Impaired growth hormone secretion in the adult population. Relation to age and adiposity. J </a:t>
            </a:r>
            <a:r>
              <a:rPr lang="en-US" dirty="0" err="1"/>
              <a:t>Clin</a:t>
            </a:r>
            <a:r>
              <a:rPr lang="en-US" dirty="0"/>
              <a:t> Invest 67: 1361–1369. doi:10.1172/JCI110164.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" y="1417638"/>
            <a:ext cx="419690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1979</Words>
  <Application>Microsoft Macintosh PowerPoint</Application>
  <PresentationFormat>On-screen Show (4:3)</PresentationFormat>
  <Paragraphs>359</Paragraphs>
  <Slides>71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Learning Objectives</vt:lpstr>
      <vt:lpstr>Adrenal Gland Anatomy</vt:lpstr>
      <vt:lpstr>Steroid Hormone Biosynthesis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ACTH and other Hormones are Generated from POMC Transcripts</vt:lpstr>
      <vt:lpstr>Daily Rhythms of Cortisol Release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Common CAH Mutations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Epinephrine Binds B-AR/Gs in Skeletal Muscle/Liver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Pheochromocytoma</vt:lpstr>
      <vt:lpstr>Learning Objectives</vt:lpstr>
      <vt:lpstr>Endocrine Control of Growth</vt:lpstr>
      <vt:lpstr>Learning Objectives</vt:lpstr>
      <vt:lpstr>Human Organ Growth</vt:lpstr>
      <vt:lpstr>Hormones During Growth</vt:lpstr>
      <vt:lpstr>Growth Hormone Summary</vt:lpstr>
      <vt:lpstr>Growth Hormone Release</vt:lpstr>
      <vt:lpstr>Regulation of GH Release</vt:lpstr>
      <vt:lpstr>GH and Aging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61</cp:revision>
  <dcterms:created xsi:type="dcterms:W3CDTF">2015-03-17T15:56:54Z</dcterms:created>
  <dcterms:modified xsi:type="dcterms:W3CDTF">2015-03-25T16:36:47Z</dcterms:modified>
</cp:coreProperties>
</file>